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70" r:id="rId2"/>
    <p:sldId id="258" r:id="rId3"/>
    <p:sldId id="259" r:id="rId4"/>
    <p:sldId id="260" r:id="rId5"/>
    <p:sldId id="271" r:id="rId6"/>
    <p:sldId id="264" r:id="rId7"/>
    <p:sldId id="263" r:id="rId8"/>
    <p:sldId id="265" r:id="rId9"/>
    <p:sldId id="267" r:id="rId10"/>
    <p:sldId id="268" r:id="rId11"/>
    <p:sldId id="262" r:id="rId12"/>
    <p:sldId id="269" r:id="rId13"/>
    <p:sldId id="261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69" d="100"/>
          <a:sy n="69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566320-DE59-45FA-813F-5B4659479F6E}" type="datetimeFigureOut">
              <a:rPr lang="en-US"/>
              <a:pPr>
                <a:defRPr/>
              </a:pPr>
              <a:t>5/7/2013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EA93BF-6679-4D73-9147-F373F9DBCA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8704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EA93BF-6679-4D73-9147-F373F9DBCA3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693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476B0E-343F-4A99-873A-84403B500F9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474F42-4983-4833-95FA-F5BB615FFD0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2F39E5-F22B-4680-88FC-5BE0C9BAE55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111AC2-73D4-4B04-8321-C3515C167E4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F0CD1B-1124-4340-A2BE-A9606722CCE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726604-C4FF-40C6-BC3C-283A7697029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E3A1B4-43CD-4924-A55E-16D992E6E3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EA93BF-6679-4D73-9147-F373F9DBCA3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6215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D43F89-3318-4ED4-8DA7-57BF79540CE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C8C000-B251-4417-B659-B8061B8FBAD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9FBBE5-E96E-4968-97F3-5BB4AC80C5C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92AAB0-C30A-469F-925F-FB887506872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202CB-F72E-467C-9312-F20AD511E8C2}" type="datetimeFigureOut">
              <a:rPr lang="en-US"/>
              <a:pPr>
                <a:defRPr/>
              </a:pPr>
              <a:t>5/7/2013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8AC0D-E4F9-438F-9BEA-44DE76953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BC426-A4A6-4DD6-9D2C-A91AC5D39C7D}" type="datetimeFigureOut">
              <a:rPr lang="en-US"/>
              <a:pPr>
                <a:defRPr/>
              </a:pPr>
              <a:t>5/7/2013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85833-4904-4E6A-9701-9F616FA1A8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63643-8E06-49AA-B3CC-B17B9EBC6800}" type="datetimeFigureOut">
              <a:rPr lang="en-US"/>
              <a:pPr>
                <a:defRPr/>
              </a:pPr>
              <a:t>5/7/2013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B56B7-EFC3-4177-88D3-451A349C0C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45E2C-284A-4115-BE8F-0D3B7AEAB3AD}" type="datetimeFigureOut">
              <a:rPr lang="en-US"/>
              <a:pPr>
                <a:defRPr/>
              </a:pPr>
              <a:t>5/7/2013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DDD70-5357-4128-B6B5-9080507466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F0618-F2F0-44E0-8C8C-526721775479}" type="datetimeFigureOut">
              <a:rPr lang="en-US"/>
              <a:pPr>
                <a:defRPr/>
              </a:pPr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AF976-52CD-4261-B5BB-DC609E19D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72D82-2044-4449-BEDD-4567A102171D}" type="datetimeFigureOut">
              <a:rPr lang="en-US"/>
              <a:pPr>
                <a:defRPr/>
              </a:pPr>
              <a:t>5/7/2013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DDAC6-BC64-45EE-B03D-FD8218C80C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AB3F4-C84E-4A87-A435-286E7DBD2219}" type="datetimeFigureOut">
              <a:rPr lang="en-US"/>
              <a:pPr>
                <a:defRPr/>
              </a:pPr>
              <a:t>5/7/2013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4A09B-9F35-4F52-A2B5-B84335DE87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9E11D-FC0E-41C8-BFEF-9478A78C2BD8}" type="datetimeFigureOut">
              <a:rPr lang="en-US"/>
              <a:pPr>
                <a:defRPr/>
              </a:pPr>
              <a:t>5/7/2013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35D8C-0223-4C36-B92D-F9102A37D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AB7D5-B250-49B4-A71D-5BC8D23BD3E6}" type="datetimeFigureOut">
              <a:rPr lang="en-US"/>
              <a:pPr>
                <a:defRPr/>
              </a:pPr>
              <a:t>5/7/2013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B0ACD-8E86-4C67-A134-64970AD9B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BBD6D-EB00-423F-A142-61AC1E772BA9}" type="datetimeFigureOut">
              <a:rPr lang="en-US"/>
              <a:pPr>
                <a:defRPr/>
              </a:pPr>
              <a:t>5/7/2013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6988E-3088-4FF7-8331-FB988D7D30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A05C5-27A7-4345-AC68-662338B2C384}" type="datetimeFigureOut">
              <a:rPr lang="en-US"/>
              <a:pPr>
                <a:defRPr/>
              </a:pPr>
              <a:t>5/7/2013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F9D93-40D9-41B9-B747-8B74ACE4F0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BC6B83-D41C-4FBC-BC35-0F506F2DE6C8}" type="datetimeFigureOut">
              <a:rPr lang="en-US"/>
              <a:pPr>
                <a:defRPr/>
              </a:pPr>
              <a:t>5/7/2013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B90662-44BC-42FB-AFFE-FADCA40B33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3" r:id="rId2"/>
    <p:sldLayoutId id="2147483712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13" r:id="rId9"/>
    <p:sldLayoutId id="2147483709" r:id="rId10"/>
    <p:sldLayoutId id="21474837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ja-JP" sz="4000" dirty="0" smtClean="0"/>
              <a:t>Reliability &amp; Validity</a:t>
            </a:r>
            <a:br>
              <a:rPr lang="en-US" altLang="ja-JP" sz="4000" dirty="0" smtClean="0"/>
            </a:br>
            <a:endParaRPr lang="en-US" sz="4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dirty="0" smtClean="0"/>
              <a:t>Jamie DeLeeuw, Ph.D.</a:t>
            </a:r>
          </a:p>
          <a:p>
            <a:pPr marR="0" eaLnBrk="1" hangingPunct="1"/>
            <a:r>
              <a:rPr lang="en-US" dirty="0" smtClean="0"/>
              <a:t>5/7/13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74295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Content Validity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35125"/>
            <a:ext cx="8534400" cy="4841875"/>
          </a:xfrm>
        </p:spPr>
        <p:txBody>
          <a:bodyPr/>
          <a:lstStyle/>
          <a:p>
            <a:pPr eaLnBrk="1" hangingPunct="1"/>
            <a:r>
              <a:rPr lang="en-US" sz="2800" dirty="0" smtClean="0"/>
              <a:t>Judgment by experts of the degree to which items, tasks, or questions on a test adequately represent the construct. </a:t>
            </a:r>
          </a:p>
          <a:p>
            <a:pPr eaLnBrk="1" hangingPunct="1"/>
            <a:r>
              <a:rPr lang="en-US" sz="2800" dirty="0" smtClean="0"/>
              <a:t>Ex: Grief</a:t>
            </a:r>
          </a:p>
          <a:p>
            <a:pPr eaLnBrk="1" hangingPunct="1"/>
            <a:r>
              <a:rPr lang="en-US" sz="2800" dirty="0" smtClean="0"/>
              <a:t>Matches study guide</a:t>
            </a:r>
            <a:r>
              <a:rPr lang="en-US" sz="2800" dirty="0" smtClean="0"/>
              <a:t>? Course objectives/outcomes?</a:t>
            </a:r>
            <a:endParaRPr lang="en-US" dirty="0" smtClean="0"/>
          </a:p>
          <a:p>
            <a:pPr eaLnBrk="1" hangingPunct="1"/>
            <a:r>
              <a:rPr lang="en-US" dirty="0" smtClean="0"/>
              <a:t>Includes “</a:t>
            </a:r>
            <a:r>
              <a:rPr lang="en-US" u="sng" dirty="0" smtClean="0"/>
              <a:t>face </a:t>
            </a:r>
            <a:r>
              <a:rPr lang="en-US" u="sng" dirty="0" smtClean="0"/>
              <a:t> validity</a:t>
            </a:r>
            <a:r>
              <a:rPr lang="en-US" u="sng" dirty="0" smtClean="0"/>
              <a:t>”</a:t>
            </a:r>
          </a:p>
          <a:p>
            <a:pPr eaLnBrk="1" hangingPunct="1">
              <a:buNone/>
            </a:pPr>
            <a:endParaRPr lang="en-US" dirty="0" smtClean="0"/>
          </a:p>
          <a:p>
            <a:pPr lvl="1" eaLnBrk="1" hangingPunct="1">
              <a:buNone/>
            </a:pPr>
            <a:r>
              <a:rPr lang="en-US" dirty="0" smtClean="0"/>
              <a:t>		</a:t>
            </a:r>
            <a:r>
              <a:rPr lang="en-US" u="sng" dirty="0" smtClean="0"/>
              <a:t>Construct</a:t>
            </a:r>
            <a:r>
              <a:rPr lang="en-US" dirty="0" smtClean="0"/>
              <a:t>		</a:t>
            </a:r>
            <a:r>
              <a:rPr lang="en-US" u="sng" dirty="0" smtClean="0"/>
              <a:t>Item</a:t>
            </a:r>
          </a:p>
          <a:p>
            <a:pPr lvl="2" eaLnBrk="1" hangingPunct="1"/>
            <a:r>
              <a:rPr lang="en-US" dirty="0" smtClean="0"/>
              <a:t>Depression		Do you often feel sad or blue?</a:t>
            </a:r>
          </a:p>
          <a:p>
            <a:pPr lvl="2" eaLnBrk="1" hangingPunct="1"/>
            <a:r>
              <a:rPr lang="en-US" dirty="0" smtClean="0"/>
              <a:t>Optimism		Do you generally expect good things  </a:t>
            </a:r>
          </a:p>
          <a:p>
            <a:pPr lvl="2" eaLnBrk="1" hangingPunct="1">
              <a:buFontTx/>
              <a:buNone/>
            </a:pPr>
            <a:r>
              <a:rPr lang="en-US" dirty="0" smtClean="0"/>
              <a:t>                                   	 to happen?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Classic Representation of Reliability and Validity</a:t>
            </a:r>
          </a:p>
        </p:txBody>
      </p:sp>
      <p:grpSp>
        <p:nvGrpSpPr>
          <p:cNvPr id="16387" name="Group 43"/>
          <p:cNvGrpSpPr>
            <a:grpSpLocks/>
          </p:cNvGrpSpPr>
          <p:nvPr/>
        </p:nvGrpSpPr>
        <p:grpSpPr bwMode="auto">
          <a:xfrm>
            <a:off x="339725" y="2319338"/>
            <a:ext cx="7716838" cy="3357562"/>
            <a:chOff x="214" y="1461"/>
            <a:chExt cx="4861" cy="2115"/>
          </a:xfrm>
        </p:grpSpPr>
        <p:grpSp>
          <p:nvGrpSpPr>
            <p:cNvPr id="16388" name="Group 16"/>
            <p:cNvGrpSpPr>
              <a:grpSpLocks/>
            </p:cNvGrpSpPr>
            <p:nvPr/>
          </p:nvGrpSpPr>
          <p:grpSpPr bwMode="auto">
            <a:xfrm>
              <a:off x="214" y="1480"/>
              <a:ext cx="1451" cy="2096"/>
              <a:chOff x="214" y="1480"/>
              <a:chExt cx="1451" cy="2096"/>
            </a:xfrm>
          </p:grpSpPr>
          <p:grpSp>
            <p:nvGrpSpPr>
              <p:cNvPr id="16415" name="Group 8"/>
              <p:cNvGrpSpPr>
                <a:grpSpLocks/>
              </p:cNvGrpSpPr>
              <p:nvPr/>
            </p:nvGrpSpPr>
            <p:grpSpPr bwMode="auto">
              <a:xfrm>
                <a:off x="385" y="1480"/>
                <a:ext cx="1198" cy="1150"/>
                <a:chOff x="385" y="1480"/>
                <a:chExt cx="1198" cy="1150"/>
              </a:xfrm>
            </p:grpSpPr>
            <p:sp>
              <p:nvSpPr>
                <p:cNvPr id="16423" name="Oval 3"/>
                <p:cNvSpPr>
                  <a:spLocks noChangeArrowheads="1"/>
                </p:cNvSpPr>
                <p:nvPr/>
              </p:nvSpPr>
              <p:spPr bwMode="auto">
                <a:xfrm>
                  <a:off x="385" y="1480"/>
                  <a:ext cx="1198" cy="1150"/>
                </a:xfrm>
                <a:prstGeom prst="ellipse">
                  <a:avLst/>
                </a:prstGeom>
                <a:solidFill>
                  <a:srgbClr val="D99B2B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Constantia" pitchFamily="18" charset="0"/>
                  </a:endParaRPr>
                </a:p>
              </p:txBody>
            </p:sp>
            <p:sp>
              <p:nvSpPr>
                <p:cNvPr id="16424" name="Oval 4"/>
                <p:cNvSpPr>
                  <a:spLocks noChangeArrowheads="1"/>
                </p:cNvSpPr>
                <p:nvPr/>
              </p:nvSpPr>
              <p:spPr bwMode="auto">
                <a:xfrm>
                  <a:off x="529" y="1614"/>
                  <a:ext cx="910" cy="882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Constantia" pitchFamily="18" charset="0"/>
                  </a:endParaRPr>
                </a:p>
              </p:txBody>
            </p:sp>
            <p:sp>
              <p:nvSpPr>
                <p:cNvPr id="16425" name="Oval 5"/>
                <p:cNvSpPr>
                  <a:spLocks noChangeArrowheads="1"/>
                </p:cNvSpPr>
                <p:nvPr/>
              </p:nvSpPr>
              <p:spPr bwMode="auto">
                <a:xfrm>
                  <a:off x="673" y="1749"/>
                  <a:ext cx="622" cy="612"/>
                </a:xfrm>
                <a:prstGeom prst="ellipse">
                  <a:avLst/>
                </a:prstGeom>
                <a:solidFill>
                  <a:srgbClr val="D99B2B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Constantia" pitchFamily="18" charset="0"/>
                  </a:endParaRPr>
                </a:p>
              </p:txBody>
            </p:sp>
            <p:sp>
              <p:nvSpPr>
                <p:cNvPr id="16426" name="Oval 6"/>
                <p:cNvSpPr>
                  <a:spLocks noChangeArrowheads="1"/>
                </p:cNvSpPr>
                <p:nvPr/>
              </p:nvSpPr>
              <p:spPr bwMode="auto">
                <a:xfrm>
                  <a:off x="817" y="1888"/>
                  <a:ext cx="334" cy="334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Constantia" pitchFamily="18" charset="0"/>
                  </a:endParaRPr>
                </a:p>
              </p:txBody>
            </p:sp>
            <p:sp>
              <p:nvSpPr>
                <p:cNvPr id="16427" name="Oval 7"/>
                <p:cNvSpPr>
                  <a:spLocks noChangeArrowheads="1"/>
                </p:cNvSpPr>
                <p:nvPr/>
              </p:nvSpPr>
              <p:spPr bwMode="auto">
                <a:xfrm>
                  <a:off x="922" y="1989"/>
                  <a:ext cx="123" cy="132"/>
                </a:xfrm>
                <a:prstGeom prst="ellipse">
                  <a:avLst/>
                </a:prstGeom>
                <a:solidFill>
                  <a:srgbClr val="D99B2B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Constantia" pitchFamily="18" charset="0"/>
                  </a:endParaRPr>
                </a:p>
              </p:txBody>
            </p:sp>
          </p:grpSp>
          <p:sp>
            <p:nvSpPr>
              <p:cNvPr id="16416" name="Rectangle 9"/>
              <p:cNvSpPr>
                <a:spLocks noChangeArrowheads="1"/>
              </p:cNvSpPr>
              <p:nvPr/>
            </p:nvSpPr>
            <p:spPr bwMode="auto">
              <a:xfrm>
                <a:off x="413" y="2980"/>
                <a:ext cx="1252" cy="5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/>
              <a:p>
                <a:pPr algn="ctr"/>
                <a:r>
                  <a:rPr lang="en-US" sz="2800">
                    <a:latin typeface="Times New Roman" pitchFamily="18" charset="0"/>
                  </a:rPr>
                  <a:t>Not Reliable</a:t>
                </a:r>
              </a:p>
              <a:p>
                <a:pPr algn="ctr"/>
                <a:r>
                  <a:rPr lang="en-US" sz="2800">
                    <a:latin typeface="Times New Roman" pitchFamily="18" charset="0"/>
                  </a:rPr>
                  <a:t>Not Valid</a:t>
                </a:r>
              </a:p>
            </p:txBody>
          </p:sp>
          <p:sp>
            <p:nvSpPr>
              <p:cNvPr id="16417" name="Oval 10"/>
              <p:cNvSpPr>
                <a:spLocks noChangeArrowheads="1"/>
              </p:cNvSpPr>
              <p:nvPr/>
            </p:nvSpPr>
            <p:spPr bwMode="auto">
              <a:xfrm>
                <a:off x="530" y="1710"/>
                <a:ext cx="54" cy="54"/>
              </a:xfrm>
              <a:prstGeom prst="ellipse">
                <a:avLst/>
              </a:prstGeom>
              <a:solidFill>
                <a:srgbClr val="80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onstantia" pitchFamily="18" charset="0"/>
                </a:endParaRPr>
              </a:p>
            </p:txBody>
          </p:sp>
          <p:sp>
            <p:nvSpPr>
              <p:cNvPr id="16418" name="Oval 11"/>
              <p:cNvSpPr>
                <a:spLocks noChangeArrowheads="1"/>
              </p:cNvSpPr>
              <p:nvPr/>
            </p:nvSpPr>
            <p:spPr bwMode="auto">
              <a:xfrm>
                <a:off x="214" y="2238"/>
                <a:ext cx="54" cy="54"/>
              </a:xfrm>
              <a:prstGeom prst="ellipse">
                <a:avLst/>
              </a:prstGeom>
              <a:solidFill>
                <a:srgbClr val="80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onstantia" pitchFamily="18" charset="0"/>
                </a:endParaRPr>
              </a:p>
            </p:txBody>
          </p:sp>
          <p:sp>
            <p:nvSpPr>
              <p:cNvPr id="16419" name="Oval 12"/>
              <p:cNvSpPr>
                <a:spLocks noChangeArrowheads="1"/>
              </p:cNvSpPr>
              <p:nvPr/>
            </p:nvSpPr>
            <p:spPr bwMode="auto">
              <a:xfrm>
                <a:off x="1317" y="1624"/>
                <a:ext cx="54" cy="54"/>
              </a:xfrm>
              <a:prstGeom prst="ellipse">
                <a:avLst/>
              </a:prstGeom>
              <a:solidFill>
                <a:srgbClr val="80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onstantia" pitchFamily="18" charset="0"/>
                </a:endParaRPr>
              </a:p>
            </p:txBody>
          </p:sp>
          <p:sp>
            <p:nvSpPr>
              <p:cNvPr id="16420" name="Oval 13"/>
              <p:cNvSpPr>
                <a:spLocks noChangeArrowheads="1"/>
              </p:cNvSpPr>
              <p:nvPr/>
            </p:nvSpPr>
            <p:spPr bwMode="auto">
              <a:xfrm>
                <a:off x="252" y="1834"/>
                <a:ext cx="54" cy="54"/>
              </a:xfrm>
              <a:prstGeom prst="ellipse">
                <a:avLst/>
              </a:prstGeom>
              <a:solidFill>
                <a:srgbClr val="80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onstantia" pitchFamily="18" charset="0"/>
                </a:endParaRPr>
              </a:p>
            </p:txBody>
          </p:sp>
          <p:sp>
            <p:nvSpPr>
              <p:cNvPr id="16421" name="Oval 14"/>
              <p:cNvSpPr>
                <a:spLocks noChangeArrowheads="1"/>
              </p:cNvSpPr>
              <p:nvPr/>
            </p:nvSpPr>
            <p:spPr bwMode="auto">
              <a:xfrm>
                <a:off x="818" y="2871"/>
                <a:ext cx="54" cy="54"/>
              </a:xfrm>
              <a:prstGeom prst="ellipse">
                <a:avLst/>
              </a:prstGeom>
              <a:solidFill>
                <a:srgbClr val="80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onstantia" pitchFamily="18" charset="0"/>
                </a:endParaRPr>
              </a:p>
            </p:txBody>
          </p:sp>
          <p:sp>
            <p:nvSpPr>
              <p:cNvPr id="16422" name="Oval 15"/>
              <p:cNvSpPr>
                <a:spLocks noChangeArrowheads="1"/>
              </p:cNvSpPr>
              <p:nvPr/>
            </p:nvSpPr>
            <p:spPr bwMode="auto">
              <a:xfrm>
                <a:off x="1077" y="2218"/>
                <a:ext cx="54" cy="54"/>
              </a:xfrm>
              <a:prstGeom prst="ellipse">
                <a:avLst/>
              </a:prstGeom>
              <a:solidFill>
                <a:srgbClr val="8000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onstantia" pitchFamily="18" charset="0"/>
                </a:endParaRPr>
              </a:p>
            </p:txBody>
          </p:sp>
        </p:grpSp>
        <p:grpSp>
          <p:nvGrpSpPr>
            <p:cNvPr id="16389" name="Group 22"/>
            <p:cNvGrpSpPr>
              <a:grpSpLocks/>
            </p:cNvGrpSpPr>
            <p:nvPr/>
          </p:nvGrpSpPr>
          <p:grpSpPr bwMode="auto">
            <a:xfrm>
              <a:off x="2123" y="1471"/>
              <a:ext cx="1198" cy="1150"/>
              <a:chOff x="2123" y="1471"/>
              <a:chExt cx="1198" cy="1150"/>
            </a:xfrm>
          </p:grpSpPr>
          <p:sp>
            <p:nvSpPr>
              <p:cNvPr id="16410" name="Oval 17"/>
              <p:cNvSpPr>
                <a:spLocks noChangeArrowheads="1"/>
              </p:cNvSpPr>
              <p:nvPr/>
            </p:nvSpPr>
            <p:spPr bwMode="auto">
              <a:xfrm>
                <a:off x="2123" y="1471"/>
                <a:ext cx="1198" cy="1150"/>
              </a:xfrm>
              <a:prstGeom prst="ellipse">
                <a:avLst/>
              </a:prstGeom>
              <a:solidFill>
                <a:srgbClr val="D99B2B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onstantia" pitchFamily="18" charset="0"/>
                </a:endParaRPr>
              </a:p>
            </p:txBody>
          </p:sp>
          <p:sp>
            <p:nvSpPr>
              <p:cNvPr id="16411" name="Oval 18"/>
              <p:cNvSpPr>
                <a:spLocks noChangeArrowheads="1"/>
              </p:cNvSpPr>
              <p:nvPr/>
            </p:nvSpPr>
            <p:spPr bwMode="auto">
              <a:xfrm>
                <a:off x="2267" y="1605"/>
                <a:ext cx="910" cy="88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onstantia" pitchFamily="18" charset="0"/>
                </a:endParaRPr>
              </a:p>
            </p:txBody>
          </p:sp>
          <p:sp>
            <p:nvSpPr>
              <p:cNvPr id="16412" name="Oval 19"/>
              <p:cNvSpPr>
                <a:spLocks noChangeArrowheads="1"/>
              </p:cNvSpPr>
              <p:nvPr/>
            </p:nvSpPr>
            <p:spPr bwMode="auto">
              <a:xfrm>
                <a:off x="2411" y="1740"/>
                <a:ext cx="622" cy="612"/>
              </a:xfrm>
              <a:prstGeom prst="ellipse">
                <a:avLst/>
              </a:prstGeom>
              <a:solidFill>
                <a:srgbClr val="D99B2B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onstantia" pitchFamily="18" charset="0"/>
                </a:endParaRPr>
              </a:p>
            </p:txBody>
          </p:sp>
          <p:sp>
            <p:nvSpPr>
              <p:cNvPr id="16413" name="Oval 20"/>
              <p:cNvSpPr>
                <a:spLocks noChangeArrowheads="1"/>
              </p:cNvSpPr>
              <p:nvPr/>
            </p:nvSpPr>
            <p:spPr bwMode="auto">
              <a:xfrm>
                <a:off x="2555" y="1879"/>
                <a:ext cx="334" cy="33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onstantia" pitchFamily="18" charset="0"/>
                </a:endParaRPr>
              </a:p>
            </p:txBody>
          </p:sp>
          <p:sp>
            <p:nvSpPr>
              <p:cNvPr id="16414" name="Oval 21"/>
              <p:cNvSpPr>
                <a:spLocks noChangeArrowheads="1"/>
              </p:cNvSpPr>
              <p:nvPr/>
            </p:nvSpPr>
            <p:spPr bwMode="auto">
              <a:xfrm>
                <a:off x="2660" y="1980"/>
                <a:ext cx="123" cy="132"/>
              </a:xfrm>
              <a:prstGeom prst="ellipse">
                <a:avLst/>
              </a:prstGeom>
              <a:solidFill>
                <a:srgbClr val="D99B2B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onstantia" pitchFamily="18" charset="0"/>
                </a:endParaRPr>
              </a:p>
            </p:txBody>
          </p:sp>
        </p:grpSp>
        <p:sp>
          <p:nvSpPr>
            <p:cNvPr id="16390" name="Rectangle 23"/>
            <p:cNvSpPr>
              <a:spLocks noChangeArrowheads="1"/>
            </p:cNvSpPr>
            <p:nvPr/>
          </p:nvSpPr>
          <p:spPr bwMode="auto">
            <a:xfrm>
              <a:off x="2274" y="2971"/>
              <a:ext cx="1005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sz="2800">
                  <a:latin typeface="Times New Roman" pitchFamily="18" charset="0"/>
                </a:rPr>
                <a:t>Reliable</a:t>
              </a:r>
            </a:p>
            <a:p>
              <a:pPr algn="ctr"/>
              <a:r>
                <a:rPr lang="en-US" sz="2800">
                  <a:latin typeface="Times New Roman" pitchFamily="18" charset="0"/>
                </a:rPr>
                <a:t>Not Valid</a:t>
              </a:r>
            </a:p>
          </p:txBody>
        </p:sp>
        <p:sp>
          <p:nvSpPr>
            <p:cNvPr id="16391" name="Oval 24"/>
            <p:cNvSpPr>
              <a:spLocks noChangeArrowheads="1"/>
            </p:cNvSpPr>
            <p:nvPr/>
          </p:nvSpPr>
          <p:spPr bwMode="auto">
            <a:xfrm>
              <a:off x="3276" y="2258"/>
              <a:ext cx="54" cy="54"/>
            </a:xfrm>
            <a:prstGeom prst="ellipse">
              <a:avLst/>
            </a:prstGeom>
            <a:solidFill>
              <a:srgbClr val="80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onstantia" pitchFamily="18" charset="0"/>
              </a:endParaRPr>
            </a:p>
          </p:txBody>
        </p:sp>
        <p:sp>
          <p:nvSpPr>
            <p:cNvPr id="16392" name="Oval 25"/>
            <p:cNvSpPr>
              <a:spLocks noChangeArrowheads="1"/>
            </p:cNvSpPr>
            <p:nvPr/>
          </p:nvSpPr>
          <p:spPr bwMode="auto">
            <a:xfrm>
              <a:off x="3277" y="2450"/>
              <a:ext cx="54" cy="54"/>
            </a:xfrm>
            <a:prstGeom prst="ellipse">
              <a:avLst/>
            </a:prstGeom>
            <a:solidFill>
              <a:srgbClr val="80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onstantia" pitchFamily="18" charset="0"/>
              </a:endParaRPr>
            </a:p>
          </p:txBody>
        </p:sp>
        <p:sp>
          <p:nvSpPr>
            <p:cNvPr id="16393" name="Oval 26"/>
            <p:cNvSpPr>
              <a:spLocks noChangeArrowheads="1"/>
            </p:cNvSpPr>
            <p:nvPr/>
          </p:nvSpPr>
          <p:spPr bwMode="auto">
            <a:xfrm>
              <a:off x="3256" y="2345"/>
              <a:ext cx="54" cy="54"/>
            </a:xfrm>
            <a:prstGeom prst="ellipse">
              <a:avLst/>
            </a:prstGeom>
            <a:solidFill>
              <a:srgbClr val="80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onstantia" pitchFamily="18" charset="0"/>
              </a:endParaRPr>
            </a:p>
          </p:txBody>
        </p:sp>
        <p:sp>
          <p:nvSpPr>
            <p:cNvPr id="16394" name="Oval 27"/>
            <p:cNvSpPr>
              <a:spLocks noChangeArrowheads="1"/>
            </p:cNvSpPr>
            <p:nvPr/>
          </p:nvSpPr>
          <p:spPr bwMode="auto">
            <a:xfrm>
              <a:off x="3190" y="2421"/>
              <a:ext cx="54" cy="54"/>
            </a:xfrm>
            <a:prstGeom prst="ellipse">
              <a:avLst/>
            </a:prstGeom>
            <a:solidFill>
              <a:srgbClr val="80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onstantia" pitchFamily="18" charset="0"/>
              </a:endParaRPr>
            </a:p>
          </p:txBody>
        </p:sp>
        <p:sp>
          <p:nvSpPr>
            <p:cNvPr id="16395" name="Oval 28"/>
            <p:cNvSpPr>
              <a:spLocks noChangeArrowheads="1"/>
            </p:cNvSpPr>
            <p:nvPr/>
          </p:nvSpPr>
          <p:spPr bwMode="auto">
            <a:xfrm>
              <a:off x="3152" y="2314"/>
              <a:ext cx="54" cy="54"/>
            </a:xfrm>
            <a:prstGeom prst="ellipse">
              <a:avLst/>
            </a:prstGeom>
            <a:solidFill>
              <a:srgbClr val="80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onstantia" pitchFamily="18" charset="0"/>
              </a:endParaRPr>
            </a:p>
          </p:txBody>
        </p:sp>
        <p:sp>
          <p:nvSpPr>
            <p:cNvPr id="16396" name="Oval 29"/>
            <p:cNvSpPr>
              <a:spLocks noChangeArrowheads="1"/>
            </p:cNvSpPr>
            <p:nvPr/>
          </p:nvSpPr>
          <p:spPr bwMode="auto">
            <a:xfrm>
              <a:off x="3103" y="2410"/>
              <a:ext cx="54" cy="54"/>
            </a:xfrm>
            <a:prstGeom prst="ellipse">
              <a:avLst/>
            </a:prstGeom>
            <a:solidFill>
              <a:srgbClr val="80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onstantia" pitchFamily="18" charset="0"/>
              </a:endParaRPr>
            </a:p>
          </p:txBody>
        </p:sp>
        <p:grpSp>
          <p:nvGrpSpPr>
            <p:cNvPr id="16397" name="Group 35"/>
            <p:cNvGrpSpPr>
              <a:grpSpLocks/>
            </p:cNvGrpSpPr>
            <p:nvPr/>
          </p:nvGrpSpPr>
          <p:grpSpPr bwMode="auto">
            <a:xfrm>
              <a:off x="3877" y="1461"/>
              <a:ext cx="1198" cy="1150"/>
              <a:chOff x="3877" y="1461"/>
              <a:chExt cx="1198" cy="1150"/>
            </a:xfrm>
          </p:grpSpPr>
          <p:sp>
            <p:nvSpPr>
              <p:cNvPr id="16405" name="Oval 30"/>
              <p:cNvSpPr>
                <a:spLocks noChangeArrowheads="1"/>
              </p:cNvSpPr>
              <p:nvPr/>
            </p:nvSpPr>
            <p:spPr bwMode="auto">
              <a:xfrm>
                <a:off x="3877" y="1461"/>
                <a:ext cx="1198" cy="1150"/>
              </a:xfrm>
              <a:prstGeom prst="ellipse">
                <a:avLst/>
              </a:prstGeom>
              <a:solidFill>
                <a:srgbClr val="D99B2B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onstantia" pitchFamily="18" charset="0"/>
                </a:endParaRPr>
              </a:p>
            </p:txBody>
          </p:sp>
          <p:sp>
            <p:nvSpPr>
              <p:cNvPr id="16406" name="Oval 31"/>
              <p:cNvSpPr>
                <a:spLocks noChangeArrowheads="1"/>
              </p:cNvSpPr>
              <p:nvPr/>
            </p:nvSpPr>
            <p:spPr bwMode="auto">
              <a:xfrm>
                <a:off x="4021" y="1595"/>
                <a:ext cx="910" cy="88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onstantia" pitchFamily="18" charset="0"/>
                </a:endParaRPr>
              </a:p>
            </p:txBody>
          </p:sp>
          <p:sp>
            <p:nvSpPr>
              <p:cNvPr id="16407" name="Oval 32"/>
              <p:cNvSpPr>
                <a:spLocks noChangeArrowheads="1"/>
              </p:cNvSpPr>
              <p:nvPr/>
            </p:nvSpPr>
            <p:spPr bwMode="auto">
              <a:xfrm>
                <a:off x="4165" y="1730"/>
                <a:ext cx="622" cy="612"/>
              </a:xfrm>
              <a:prstGeom prst="ellipse">
                <a:avLst/>
              </a:prstGeom>
              <a:solidFill>
                <a:srgbClr val="D99B2B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onstantia" pitchFamily="18" charset="0"/>
                </a:endParaRPr>
              </a:p>
            </p:txBody>
          </p:sp>
          <p:sp>
            <p:nvSpPr>
              <p:cNvPr id="16408" name="Oval 33"/>
              <p:cNvSpPr>
                <a:spLocks noChangeArrowheads="1"/>
              </p:cNvSpPr>
              <p:nvPr/>
            </p:nvSpPr>
            <p:spPr bwMode="auto">
              <a:xfrm>
                <a:off x="4309" y="1869"/>
                <a:ext cx="334" cy="33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onstantia" pitchFamily="18" charset="0"/>
                </a:endParaRPr>
              </a:p>
            </p:txBody>
          </p:sp>
          <p:sp>
            <p:nvSpPr>
              <p:cNvPr id="16409" name="Oval 34"/>
              <p:cNvSpPr>
                <a:spLocks noChangeArrowheads="1"/>
              </p:cNvSpPr>
              <p:nvPr/>
            </p:nvSpPr>
            <p:spPr bwMode="auto">
              <a:xfrm>
                <a:off x="4414" y="1970"/>
                <a:ext cx="123" cy="132"/>
              </a:xfrm>
              <a:prstGeom prst="ellipse">
                <a:avLst/>
              </a:prstGeom>
              <a:solidFill>
                <a:srgbClr val="D99B2B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onstantia" pitchFamily="18" charset="0"/>
                </a:endParaRPr>
              </a:p>
            </p:txBody>
          </p:sp>
        </p:grpSp>
        <p:sp>
          <p:nvSpPr>
            <p:cNvPr id="16398" name="Rectangle 36"/>
            <p:cNvSpPr>
              <a:spLocks noChangeArrowheads="1"/>
            </p:cNvSpPr>
            <p:nvPr/>
          </p:nvSpPr>
          <p:spPr bwMode="auto">
            <a:xfrm>
              <a:off x="4100" y="2961"/>
              <a:ext cx="860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sz="2800">
                  <a:latin typeface="Times New Roman" pitchFamily="18" charset="0"/>
                </a:rPr>
                <a:t>Reliable</a:t>
              </a:r>
            </a:p>
            <a:p>
              <a:pPr algn="ctr"/>
              <a:r>
                <a:rPr lang="en-US" sz="2800">
                  <a:latin typeface="Times New Roman" pitchFamily="18" charset="0"/>
                </a:rPr>
                <a:t>Valid</a:t>
              </a:r>
            </a:p>
          </p:txBody>
        </p:sp>
        <p:sp>
          <p:nvSpPr>
            <p:cNvPr id="16399" name="Oval 37"/>
            <p:cNvSpPr>
              <a:spLocks noChangeArrowheads="1"/>
            </p:cNvSpPr>
            <p:nvPr/>
          </p:nvSpPr>
          <p:spPr bwMode="auto">
            <a:xfrm>
              <a:off x="4416" y="1931"/>
              <a:ext cx="54" cy="54"/>
            </a:xfrm>
            <a:prstGeom prst="ellipse">
              <a:avLst/>
            </a:prstGeom>
            <a:solidFill>
              <a:srgbClr val="80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onstantia" pitchFamily="18" charset="0"/>
              </a:endParaRPr>
            </a:p>
          </p:txBody>
        </p:sp>
        <p:sp>
          <p:nvSpPr>
            <p:cNvPr id="16400" name="Oval 38"/>
            <p:cNvSpPr>
              <a:spLocks noChangeArrowheads="1"/>
            </p:cNvSpPr>
            <p:nvPr/>
          </p:nvSpPr>
          <p:spPr bwMode="auto">
            <a:xfrm>
              <a:off x="4398" y="2075"/>
              <a:ext cx="54" cy="54"/>
            </a:xfrm>
            <a:prstGeom prst="ellipse">
              <a:avLst/>
            </a:prstGeom>
            <a:solidFill>
              <a:srgbClr val="80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onstantia" pitchFamily="18" charset="0"/>
              </a:endParaRPr>
            </a:p>
          </p:txBody>
        </p:sp>
        <p:sp>
          <p:nvSpPr>
            <p:cNvPr id="16401" name="Oval 39"/>
            <p:cNvSpPr>
              <a:spLocks noChangeArrowheads="1"/>
            </p:cNvSpPr>
            <p:nvPr/>
          </p:nvSpPr>
          <p:spPr bwMode="auto">
            <a:xfrm>
              <a:off x="4530" y="1970"/>
              <a:ext cx="54" cy="54"/>
            </a:xfrm>
            <a:prstGeom prst="ellipse">
              <a:avLst/>
            </a:prstGeom>
            <a:solidFill>
              <a:srgbClr val="80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onstantia" pitchFamily="18" charset="0"/>
              </a:endParaRPr>
            </a:p>
          </p:txBody>
        </p:sp>
        <p:sp>
          <p:nvSpPr>
            <p:cNvPr id="16402" name="Oval 40"/>
            <p:cNvSpPr>
              <a:spLocks noChangeArrowheads="1"/>
            </p:cNvSpPr>
            <p:nvPr/>
          </p:nvSpPr>
          <p:spPr bwMode="auto">
            <a:xfrm>
              <a:off x="4349" y="1949"/>
              <a:ext cx="54" cy="54"/>
            </a:xfrm>
            <a:prstGeom prst="ellipse">
              <a:avLst/>
            </a:prstGeom>
            <a:solidFill>
              <a:srgbClr val="80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onstantia" pitchFamily="18" charset="0"/>
              </a:endParaRPr>
            </a:p>
          </p:txBody>
        </p:sp>
        <p:sp>
          <p:nvSpPr>
            <p:cNvPr id="16403" name="Oval 41"/>
            <p:cNvSpPr>
              <a:spLocks noChangeArrowheads="1"/>
            </p:cNvSpPr>
            <p:nvPr/>
          </p:nvSpPr>
          <p:spPr bwMode="auto">
            <a:xfrm>
              <a:off x="4483" y="2055"/>
              <a:ext cx="54" cy="54"/>
            </a:xfrm>
            <a:prstGeom prst="ellipse">
              <a:avLst/>
            </a:prstGeom>
            <a:solidFill>
              <a:srgbClr val="80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onstantia" pitchFamily="18" charset="0"/>
              </a:endParaRPr>
            </a:p>
          </p:txBody>
        </p:sp>
        <p:sp>
          <p:nvSpPr>
            <p:cNvPr id="16404" name="Oval 42"/>
            <p:cNvSpPr>
              <a:spLocks noChangeArrowheads="1"/>
            </p:cNvSpPr>
            <p:nvPr/>
          </p:nvSpPr>
          <p:spPr bwMode="auto">
            <a:xfrm>
              <a:off x="4444" y="1998"/>
              <a:ext cx="54" cy="54"/>
            </a:xfrm>
            <a:prstGeom prst="ellipse">
              <a:avLst/>
            </a:prstGeom>
            <a:solidFill>
              <a:srgbClr val="8000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onstantia" pitchFamily="18" charset="0"/>
              </a:endParaRPr>
            </a:p>
          </p:txBody>
        </p:sp>
      </p:grpSp>
      <p:sp>
        <p:nvSpPr>
          <p:cNvPr id="44" name="Rectangle 43"/>
          <p:cNvSpPr/>
          <p:nvPr/>
        </p:nvSpPr>
        <p:spPr>
          <a:xfrm>
            <a:off x="1524000" y="5943600"/>
            <a:ext cx="5867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Must be reliable to be valid!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Culture and Validity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62113"/>
            <a:ext cx="8229600" cy="4845050"/>
          </a:xfrm>
        </p:spPr>
        <p:txBody>
          <a:bodyPr/>
          <a:lstStyle/>
          <a:p>
            <a:pPr eaLnBrk="1" hangingPunct="1"/>
            <a:r>
              <a:rPr lang="en-US" dirty="0" smtClean="0"/>
              <a:t>Important questions:</a:t>
            </a:r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Does the construct exist in all cultures? </a:t>
            </a:r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Are items interpreted the same in each culture?</a:t>
            </a:r>
          </a:p>
          <a:p>
            <a:pPr lvl="3" eaLnBrk="1" hangingPunct="1"/>
            <a:r>
              <a:rPr lang="en-US" sz="2400" dirty="0" smtClean="0"/>
              <a:t>Language, translation</a:t>
            </a:r>
          </a:p>
          <a:p>
            <a:pPr lvl="3" eaLnBrk="1" hangingPunct="1"/>
            <a:r>
              <a:rPr lang="en-US" sz="2400" dirty="0" smtClean="0"/>
              <a:t>Essay vs. MC</a:t>
            </a:r>
          </a:p>
          <a:p>
            <a:pPr lvl="3" eaLnBrk="1" hangingPunct="1"/>
            <a:endParaRPr lang="en-US" sz="2400" i="1" dirty="0" smtClean="0"/>
          </a:p>
          <a:p>
            <a:pPr eaLnBrk="1" hangingPunct="1">
              <a:buFont typeface="Wingdings" pitchFamily="1" charset="2"/>
              <a:buNone/>
            </a:pPr>
            <a:r>
              <a:rPr lang="en-US" sz="2400" i="1" dirty="0" smtClean="0"/>
              <a:t>‘I’d rather vacation at a popular beach than an isolated cabin in the woods’  -- </a:t>
            </a:r>
            <a:r>
              <a:rPr lang="en-US" sz="2400" dirty="0" smtClean="0"/>
              <a:t>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19150"/>
          </a:xfrm>
          <a:noFill/>
        </p:spPr>
        <p:txBody>
          <a:bodyPr/>
          <a:lstStyle/>
          <a:p>
            <a:pPr eaLnBrk="1" hangingPunct="1"/>
            <a:r>
              <a:rPr lang="en-US" sz="4400" dirty="0" smtClean="0"/>
              <a:t>Challenges to Validity (in Research)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71625"/>
            <a:ext cx="8229600" cy="4935538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Response sets</a:t>
            </a:r>
          </a:p>
          <a:p>
            <a:pPr lvl="1" eaLnBrk="1" hangingPunct="1"/>
            <a:r>
              <a:rPr lang="en-US" u="sng" dirty="0" smtClean="0"/>
              <a:t>Acquiescence</a:t>
            </a:r>
            <a:r>
              <a:rPr lang="en-US" dirty="0" smtClean="0"/>
              <a:t>: tendency to say ‘yes’</a:t>
            </a:r>
          </a:p>
          <a:p>
            <a:pPr lvl="2" eaLnBrk="1" hangingPunct="1"/>
            <a:r>
              <a:rPr lang="en-US" dirty="0" smtClean="0"/>
              <a:t>Dealt with by using positive and negatively worded items</a:t>
            </a:r>
          </a:p>
          <a:p>
            <a:pPr lvl="2" eaLnBrk="1" hangingPunct="1"/>
            <a:r>
              <a:rPr lang="en-US" dirty="0" smtClean="0"/>
              <a:t>“I tend to be alert”, “I usually don’t feel very energetic”</a:t>
            </a:r>
          </a:p>
          <a:p>
            <a:pPr lvl="2" eaLnBrk="1" hangingPunct="1">
              <a:buNone/>
            </a:pPr>
            <a:endParaRPr lang="en-US" dirty="0" smtClean="0"/>
          </a:p>
          <a:p>
            <a:pPr lvl="1" eaLnBrk="1" hangingPunct="1"/>
            <a:r>
              <a:rPr lang="en-US" u="sng" dirty="0" smtClean="0"/>
              <a:t>Social desirability</a:t>
            </a:r>
            <a:r>
              <a:rPr lang="en-US" dirty="0" smtClean="0"/>
              <a:t>: tendency to portray self positively</a:t>
            </a:r>
          </a:p>
          <a:p>
            <a:pPr lvl="2" eaLnBrk="1" hangingPunct="1"/>
            <a:r>
              <a:rPr lang="en-US" dirty="0" smtClean="0"/>
              <a:t>Dealt with by</a:t>
            </a:r>
          </a:p>
          <a:p>
            <a:pPr lvl="3" eaLnBrk="1" hangingPunct="1"/>
            <a:r>
              <a:rPr lang="en-US" dirty="0" smtClean="0"/>
              <a:t>Making social desirability less salient (phrasing, experiment)</a:t>
            </a:r>
          </a:p>
          <a:p>
            <a:pPr lvl="3" eaLnBrk="1" hangingPunct="1"/>
            <a:r>
              <a:rPr lang="en-US" dirty="0" smtClean="0"/>
              <a:t>Measure and correct for social desirability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74295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Reliability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229600" cy="5287963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n-US" sz="2400" b="1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n-US" sz="2400" b="1" dirty="0" smtClean="0"/>
              <a:t>Consistency of measurement. The measure itself is dependable.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n-US" sz="2400" dirty="0" smtClean="0"/>
              <a:t>              ***A measure must be reliable to be valid!***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n-US" sz="24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smtClean="0"/>
              <a:t>High reliability = greater consistency = lower randomness (error)</a:t>
            </a: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200" dirty="0" smtClean="0"/>
              <a:t>Weight scale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smtClean="0"/>
              <a:t>Low reliability = less consistency = more error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smtClean="0"/>
              <a:t>Error: Can come from observer, the way an item’s phrased, time of day, etc.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smtClean="0"/>
              <a:t>0-1.0 scale</a:t>
            </a:r>
            <a:endParaRPr lang="en-US" sz="2400" i="1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i="1" dirty="0" smtClean="0"/>
              <a:t>Solution?</a:t>
            </a:r>
            <a:r>
              <a:rPr lang="en-US" sz="2400" dirty="0" smtClean="0"/>
              <a:t> Measure the construct multiple ways (helps cancel out error).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609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Types of Reliability</a:t>
            </a:r>
            <a:r>
              <a:rPr lang="en-US" sz="3100" dirty="0" smtClean="0"/>
              <a:t/>
            </a:r>
            <a:br>
              <a:rPr lang="en-US" sz="3100" dirty="0" smtClean="0"/>
            </a:br>
            <a:endParaRPr lang="en-US" sz="3100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838200"/>
            <a:ext cx="8229600" cy="6019800"/>
          </a:xfrm>
        </p:spPr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n-US" sz="2900" u="sng" dirty="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900" dirty="0" smtClean="0"/>
              <a:t>1.) </a:t>
            </a:r>
            <a:r>
              <a:rPr lang="en-US" sz="2900" u="sng" dirty="0" smtClean="0"/>
              <a:t>Internal reliability/consistency</a:t>
            </a:r>
            <a:r>
              <a:rPr lang="en-US" sz="2900" dirty="0" smtClean="0"/>
              <a:t>: Consistency within a set of items intended to measure the same construct. </a:t>
            </a:r>
          </a:p>
          <a:p>
            <a:pPr marL="640080" lvl="1" indent="-24688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600" dirty="0" smtClean="0"/>
              <a:t>Multiple ?s to assess one construct</a:t>
            </a:r>
          </a:p>
          <a:p>
            <a:pPr marL="640080" lvl="1" indent="-24688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600" dirty="0" smtClean="0"/>
              <a:t>Highly reliable scale = people’s responses to the items are highly </a:t>
            </a:r>
            <a:r>
              <a:rPr lang="en-US" sz="2600" dirty="0" err="1" smtClean="0"/>
              <a:t>intercorrelated</a:t>
            </a:r>
            <a:r>
              <a:rPr lang="en-US" sz="2600" dirty="0" smtClean="0"/>
              <a:t>/consistent.</a:t>
            </a:r>
          </a:p>
          <a:p>
            <a:pPr marL="640080" lvl="1" indent="-24688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600" dirty="0" err="1" smtClean="0"/>
              <a:t>Cronbach’s</a:t>
            </a:r>
            <a:r>
              <a:rPr lang="en-US" sz="2600" dirty="0" smtClean="0"/>
              <a:t> alpha/KR-20, Split-half reliability</a:t>
            </a:r>
          </a:p>
          <a:p>
            <a:pPr marL="640080" lvl="1" indent="-24688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2600" dirty="0" smtClean="0"/>
              <a:t>.7 is acceptable for research; more lenient depending on grading purposes (construct of “knowledge”)</a:t>
            </a:r>
          </a:p>
          <a:p>
            <a:pPr marL="640080" lvl="1" indent="-246888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2900" dirty="0" smtClean="0"/>
          </a:p>
          <a:p>
            <a:pPr marL="640080" lvl="1" indent="-246888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2600" u="sng" dirty="0" smtClean="0"/>
              <a:t>Animal Attitudes Scale (partial)</a:t>
            </a:r>
          </a:p>
          <a:p>
            <a:pPr lvl="0"/>
            <a:r>
              <a:rPr lang="en-US" sz="2000" dirty="0" smtClean="0"/>
              <a:t>Wild animals, such as mink and raccoon, should not be trapped and their skins made into fur coats.</a:t>
            </a:r>
          </a:p>
          <a:p>
            <a:pPr lvl="0"/>
            <a:r>
              <a:rPr lang="en-US" sz="2000" dirty="0" smtClean="0"/>
              <a:t>There is nothing morally wrong with hunting wild animals for food.</a:t>
            </a:r>
          </a:p>
          <a:p>
            <a:pPr lvl="0"/>
            <a:r>
              <a:rPr lang="en-US" sz="2000" dirty="0" smtClean="0"/>
              <a:t>I think people who object to raising animals for meat are too sentimental.</a:t>
            </a:r>
          </a:p>
          <a:p>
            <a:pPr lvl="0"/>
            <a:r>
              <a:rPr lang="en-US" sz="2000" dirty="0" smtClean="0"/>
              <a:t>Much of the scientific research done with animals is unnecessary and cruel.</a:t>
            </a:r>
          </a:p>
          <a:p>
            <a:pPr lvl="0"/>
            <a:r>
              <a:rPr lang="en-US" sz="2000" dirty="0" smtClean="0"/>
              <a:t>Basically, humans have the right to use animals as we see fit.</a:t>
            </a:r>
            <a:endParaRPr lang="en-US" sz="800" dirty="0" smtClean="0"/>
          </a:p>
          <a:p>
            <a:pPr lvl="0"/>
            <a:r>
              <a:rPr lang="en-US" sz="2000" dirty="0" smtClean="0"/>
              <a:t>Continued research with animals will be necessary if we are to ever conquer diseases such as cancer, heart disease, and AIDS.</a:t>
            </a:r>
          </a:p>
          <a:p>
            <a:pPr lvl="0"/>
            <a:r>
              <a:rPr lang="en-US" sz="2000" dirty="0" smtClean="0"/>
              <a:t>It is unethical to breed purebred dogs for pets when millions of dogs are killed in animal shelters each year.</a:t>
            </a:r>
          </a:p>
          <a:p>
            <a:pPr lvl="0"/>
            <a:r>
              <a:rPr lang="en-US" sz="2000" dirty="0" smtClean="0"/>
              <a:t>The production of inexpensive meat, eggs, and dairy products justifies maintaining animals under crowded conditions.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42950"/>
          </a:xfrm>
        </p:spPr>
        <p:txBody>
          <a:bodyPr/>
          <a:lstStyle/>
          <a:p>
            <a:pPr eaLnBrk="1" hangingPunct="1"/>
            <a:r>
              <a:rPr lang="en-US" sz="3200" smtClean="0"/>
              <a:t>Types of Reliability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1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2.) </a:t>
            </a:r>
            <a:r>
              <a:rPr lang="en-US" sz="2400" u="sng" dirty="0" smtClean="0"/>
              <a:t>Inter-rater reliability</a:t>
            </a:r>
            <a:r>
              <a:rPr lang="en-US" sz="2400" dirty="0" smtClean="0"/>
              <a:t>: </a:t>
            </a:r>
            <a:r>
              <a:rPr lang="en-US" sz="2400" dirty="0" smtClean="0"/>
              <a:t>Consistency </a:t>
            </a:r>
            <a:r>
              <a:rPr lang="en-US" sz="2400" dirty="0" smtClean="0"/>
              <a:t>in judgments across multiple raters.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Olympics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% agreement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Fleiss Kappa controls for chance agreement; &gt; .6 is “good”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Rubrics are a step in the right direction 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Writing vs. content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3.) </a:t>
            </a:r>
            <a:r>
              <a:rPr lang="en-US" sz="2400" u="sng" dirty="0" smtClean="0"/>
              <a:t>Test-retest reliability</a:t>
            </a:r>
            <a:r>
              <a:rPr lang="en-US" sz="2400" dirty="0" smtClean="0"/>
              <a:t>: </a:t>
            </a:r>
            <a:r>
              <a:rPr lang="en-US" sz="2400" dirty="0" smtClean="0"/>
              <a:t>Consistency </a:t>
            </a:r>
            <a:r>
              <a:rPr lang="en-US" sz="2400" dirty="0" smtClean="0"/>
              <a:t>or stability of the test across time (multiple administrations).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CJ performance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Magazine quizzes = low reliability</a:t>
            </a:r>
          </a:p>
          <a:p>
            <a:pPr lvl="2" eaLnBrk="1" hangingPunct="1">
              <a:lnSpc>
                <a:spcPct val="90000"/>
              </a:lnSpc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Which type of reliability seems easiest to establish?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4381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/>
              <a:t>Types of Validity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44500" y="1828800"/>
            <a:ext cx="8229600" cy="5029200"/>
          </a:xfrm>
        </p:spPr>
        <p:txBody>
          <a:bodyPr>
            <a:normAutofit lnSpcReduction="10000"/>
          </a:bodyPr>
          <a:lstStyle/>
          <a:p>
            <a:pPr marL="750888" lvl="1" indent="-246888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endParaRPr lang="en-US" sz="2000" i="1" dirty="0" smtClean="0"/>
          </a:p>
          <a:p>
            <a:pPr marL="750888" lvl="1" indent="-246888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endParaRPr lang="en-US" sz="2000" i="1" dirty="0" smtClean="0"/>
          </a:p>
          <a:p>
            <a:pPr marL="750888" lvl="1" indent="-246888" eaLnBrk="1" fontAlgn="auto" hangingPunct="1">
              <a:lnSpc>
                <a:spcPct val="9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000" u="sng" dirty="0" smtClean="0"/>
              <a:t>Construct:</a:t>
            </a:r>
            <a:r>
              <a:rPr lang="en-US" sz="2000" dirty="0" smtClean="0"/>
              <a:t> The accuracy w/ which a measure reflects the 			  underlying construct. </a:t>
            </a:r>
          </a:p>
          <a:p>
            <a:pPr marL="750888" lvl="1" indent="-246888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endParaRPr lang="en-US" sz="2000" dirty="0" smtClean="0"/>
          </a:p>
          <a:p>
            <a:pPr marL="1025525" lvl="2" indent="-246888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1900" i="1" dirty="0" smtClean="0"/>
              <a:t>*</a:t>
            </a:r>
            <a:r>
              <a:rPr lang="en-US" sz="1900" u="sng" dirty="0" smtClean="0"/>
              <a:t>Content</a:t>
            </a:r>
            <a:r>
              <a:rPr lang="en-US" sz="1900" dirty="0" smtClean="0"/>
              <a:t>: Whether items/questions represent the construct.</a:t>
            </a:r>
          </a:p>
          <a:p>
            <a:pPr marL="1025525" lvl="2" indent="-246888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en-US" sz="1500" i="1" dirty="0" smtClean="0"/>
              <a:t>                 Face:</a:t>
            </a:r>
            <a:r>
              <a:rPr lang="en-US" sz="1500" dirty="0" smtClean="0"/>
              <a:t> Does the scale </a:t>
            </a:r>
            <a:r>
              <a:rPr lang="en-US" sz="1500" i="1" dirty="0" smtClean="0"/>
              <a:t>look </a:t>
            </a:r>
            <a:r>
              <a:rPr lang="en-US" sz="1500" dirty="0" smtClean="0"/>
              <a:t>like it measures what it’s supposed to?</a:t>
            </a:r>
            <a:endParaRPr lang="en-US" sz="1800" dirty="0" smtClean="0"/>
          </a:p>
          <a:p>
            <a:pPr marL="750888" lvl="1" indent="-24688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en-US" sz="1900" dirty="0" smtClean="0"/>
          </a:p>
          <a:p>
            <a:pPr marL="1025208" lvl="2" indent="-24688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sz="1900" dirty="0"/>
              <a:t> </a:t>
            </a:r>
            <a:r>
              <a:rPr lang="en-US" sz="1900" u="sng" dirty="0" smtClean="0"/>
              <a:t>Criterion</a:t>
            </a:r>
            <a:r>
              <a:rPr lang="en-US" sz="1900" u="sng" dirty="0" smtClean="0"/>
              <a:t>:</a:t>
            </a:r>
            <a:r>
              <a:rPr lang="en-US" sz="1900" i="1" dirty="0" smtClean="0"/>
              <a:t> </a:t>
            </a:r>
            <a:r>
              <a:rPr lang="en-US" sz="1900" dirty="0" smtClean="0"/>
              <a:t>Examines how well a measure correlates with a standard of comparison (criterion) or predicted behavior.</a:t>
            </a:r>
          </a:p>
          <a:p>
            <a:pPr marL="1025208" lvl="2" indent="-246888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en-US" sz="1900" dirty="0" smtClean="0"/>
          </a:p>
          <a:p>
            <a:pPr marL="1608138" lvl="3" indent="-21031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900" u="sng" dirty="0" smtClean="0"/>
              <a:t>Predictive:</a:t>
            </a:r>
            <a:r>
              <a:rPr lang="en-US" sz="1900" dirty="0" smtClean="0"/>
              <a:t>  The extent to which a measure correlates with an individual’s </a:t>
            </a:r>
            <a:r>
              <a:rPr lang="en-US" sz="1900" i="1" dirty="0" smtClean="0"/>
              <a:t>future</a:t>
            </a:r>
            <a:r>
              <a:rPr lang="en-US" sz="1900" dirty="0" smtClean="0"/>
              <a:t> behavior.</a:t>
            </a:r>
          </a:p>
          <a:p>
            <a:pPr marL="1608138" lvl="3" indent="-21031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1900" u="sng" dirty="0" smtClean="0"/>
              <a:t>Concurrent:</a:t>
            </a:r>
            <a:r>
              <a:rPr lang="en-US" sz="1900" dirty="0" smtClean="0"/>
              <a:t> ……….. </a:t>
            </a:r>
            <a:r>
              <a:rPr lang="en-US" sz="1900" i="1" dirty="0" smtClean="0"/>
              <a:t>current</a:t>
            </a:r>
            <a:r>
              <a:rPr lang="en-US" sz="1900" dirty="0" smtClean="0"/>
              <a:t> behavior.</a:t>
            </a:r>
          </a:p>
          <a:p>
            <a:pPr marL="1025208" lvl="2" indent="-24688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1025208" lvl="2" indent="-246888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u="sng" dirty="0" err="1" smtClean="0"/>
              <a:t>Discriminant</a:t>
            </a:r>
            <a:r>
              <a:rPr lang="en-US" dirty="0" smtClean="0"/>
              <a:t>: The degree to which a scale does NOT measure 	           unintended qualities.</a:t>
            </a:r>
            <a:endParaRPr lang="en-US" sz="2000" dirty="0" smtClean="0"/>
          </a:p>
          <a:p>
            <a:pPr marL="350838" indent="-350838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800" dirty="0" smtClean="0"/>
          </a:p>
          <a:p>
            <a:pPr marL="350838" indent="-350838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800" dirty="0" smtClean="0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533400" y="1143000"/>
            <a:ext cx="82296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 sz="2000" b="1" dirty="0">
                <a:latin typeface="Times New Roman" pitchFamily="18" charset="0"/>
              </a:rPr>
              <a:t>Does it measure what it’s supposed to measure</a:t>
            </a:r>
            <a:r>
              <a:rPr lang="en-US" sz="2000" b="1" dirty="0" smtClean="0">
                <a:latin typeface="Times New Roman" pitchFamily="18" charset="0"/>
              </a:rPr>
              <a:t>? Accuracy of the inferences, interpretations, or actions made on the basis of test scores (</a:t>
            </a:r>
            <a:r>
              <a:rPr lang="en-US" sz="2000" b="1" dirty="0" err="1" smtClean="0">
                <a:latin typeface="Times New Roman" pitchFamily="18" charset="0"/>
              </a:rPr>
              <a:t>Messick</a:t>
            </a:r>
            <a:r>
              <a:rPr lang="en-US" sz="2000" b="1" dirty="0" smtClean="0">
                <a:latin typeface="Times New Roman" pitchFamily="18" charset="0"/>
              </a:rPr>
              <a:t>, 1989).</a:t>
            </a:r>
          </a:p>
          <a:p>
            <a:pPr>
              <a:spcBef>
                <a:spcPct val="20000"/>
              </a:spcBef>
            </a:pPr>
            <a:endParaRPr lang="en-US" sz="2000" dirty="0">
              <a:latin typeface="Times New Roman" pitchFamily="18" charset="0"/>
            </a:endParaRPr>
          </a:p>
          <a:p>
            <a:pPr>
              <a:spcBef>
                <a:spcPct val="20000"/>
              </a:spcBef>
            </a:pPr>
            <a:endParaRPr lang="en-US" sz="3200" dirty="0">
              <a:latin typeface="Times New Roman" pitchFamily="18" charset="0"/>
            </a:endParaRPr>
          </a:p>
          <a:p>
            <a:pPr>
              <a:spcBef>
                <a:spcPct val="20000"/>
              </a:spcBef>
            </a:pPr>
            <a:endParaRPr lang="en-US" sz="32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666750"/>
          </a:xfrm>
          <a:noFill/>
        </p:spPr>
        <p:txBody>
          <a:bodyPr/>
          <a:lstStyle/>
          <a:p>
            <a:pPr eaLnBrk="1" hangingPunct="1"/>
            <a:r>
              <a:rPr lang="en-US" sz="4000" smtClean="0"/>
              <a:t>Construct Validity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229600" cy="5211763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24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smtClean="0"/>
              <a:t>The accuracy w/ which a measure reflects the underlying construct (e.g. personality, love, need for cognition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4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smtClean="0"/>
              <a:t>Indicates a match between </a:t>
            </a:r>
            <a:r>
              <a:rPr lang="en-US" sz="2400" u="sng" dirty="0" smtClean="0"/>
              <a:t>conceptual</a:t>
            </a:r>
            <a:r>
              <a:rPr lang="en-US" sz="2400" dirty="0" smtClean="0"/>
              <a:t> and </a:t>
            </a:r>
            <a:r>
              <a:rPr lang="en-US" sz="2400" u="sng" dirty="0" smtClean="0"/>
              <a:t>operational </a:t>
            </a:r>
            <a:r>
              <a:rPr lang="en-US" sz="2400" dirty="0" smtClean="0"/>
              <a:t>definitions</a:t>
            </a:r>
            <a:endParaRPr lang="en-US" sz="2400" dirty="0" smtClean="0"/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200" dirty="0" smtClean="0"/>
              <a:t>Researchers try to figure out critical components of the conceptual definition and include them in the measure.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/>
              <a:t>Many potential operational definitions per concept.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/>
              <a:t>Ex.: Empathy, poverty, aggression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n-US" sz="24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smtClean="0"/>
              <a:t>Most important type of validity for hypothesis </a:t>
            </a:r>
            <a:r>
              <a:rPr lang="en-US" sz="2400" dirty="0" smtClean="0"/>
              <a:t>testing</a:t>
            </a:r>
            <a:endParaRPr lang="en-US" sz="24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n-US" sz="24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 smtClean="0"/>
              <a:t>Other types of validity help establish construct </a:t>
            </a:r>
            <a:r>
              <a:rPr lang="en-US" sz="2400" dirty="0" smtClean="0"/>
              <a:t>validity.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438150"/>
          </a:xfrm>
          <a:noFill/>
        </p:spPr>
        <p:txBody>
          <a:bodyPr/>
          <a:lstStyle/>
          <a:p>
            <a:pPr eaLnBrk="1" hangingPunct="1"/>
            <a:r>
              <a:rPr lang="en-US" sz="3600" dirty="0" smtClean="0"/>
              <a:t>Criterion Validity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305800" cy="53895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Examines how well a measure correlates with a standard of comparison (criterion) or predicted behavior.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Concurrent and predictive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Ex: Does a measure of math ability predict how well a person will do in an engineering-based profession (predictive)?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Ex: Does a depression scale correlate with behavioral observations of depressed individuals (concurrent)?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Ex: Does the self-esteem scale predict who will volunteer answers in class (concurrent)? </a:t>
            </a:r>
          </a:p>
          <a:p>
            <a:pPr lvl="1" eaLnBrk="1" hangingPunct="1">
              <a:lnSpc>
                <a:spcPct val="90000"/>
              </a:lnSpc>
              <a:buNone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Issue: Need to make sure the criterion is a good reflection of the construct!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Discriminant</a:t>
            </a:r>
            <a:r>
              <a:rPr lang="en-US" dirty="0" smtClean="0"/>
              <a:t> Validity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229600" cy="4678363"/>
          </a:xfrm>
        </p:spPr>
        <p:txBody>
          <a:bodyPr/>
          <a:lstStyle/>
          <a:p>
            <a:pPr eaLnBrk="1" hangingPunct="1"/>
            <a:r>
              <a:rPr lang="en-US" sz="2400" dirty="0" smtClean="0"/>
              <a:t>Indicates that a scale does NOT correlate with other assessment devices presumed to measure conceptually </a:t>
            </a:r>
            <a:r>
              <a:rPr lang="en-US" sz="2400" u="sng" dirty="0" smtClean="0"/>
              <a:t>dissimilar</a:t>
            </a:r>
            <a:r>
              <a:rPr lang="en-US" sz="2400" dirty="0" smtClean="0"/>
              <a:t> constructs.</a:t>
            </a:r>
          </a:p>
          <a:p>
            <a:pPr eaLnBrk="1" hangingPunct="1">
              <a:buFont typeface="Wingdings" pitchFamily="1" charset="2"/>
              <a:buNone/>
            </a:pPr>
            <a:endParaRPr lang="en-US" sz="2400" dirty="0" smtClean="0"/>
          </a:p>
          <a:p>
            <a:pPr eaLnBrk="1" hangingPunct="1"/>
            <a:r>
              <a:rPr lang="en-US" sz="2400" dirty="0" smtClean="0"/>
              <a:t>Self-esteem vs. narcissism (</a:t>
            </a:r>
            <a:r>
              <a:rPr lang="en-US" sz="2400" i="1" dirty="0" smtClean="0"/>
              <a:t>r</a:t>
            </a:r>
            <a:r>
              <a:rPr lang="en-US" sz="2400" dirty="0" smtClean="0"/>
              <a:t> = .26)</a:t>
            </a:r>
          </a:p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Also helps alleviate the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variable issue</a:t>
            </a:r>
          </a:p>
          <a:p>
            <a:pPr lvl="1" eaLnBrk="1" hangingPunct="1"/>
            <a:r>
              <a:rPr lang="en-US" dirty="0" smtClean="0"/>
              <a:t>Kids with bigger feet (shoe size) have stronger reading skills.</a:t>
            </a:r>
          </a:p>
          <a:p>
            <a:pPr lvl="1" eaLnBrk="1" hangingPunct="1"/>
            <a:r>
              <a:rPr lang="en-US" dirty="0" smtClean="0"/>
              <a:t>If age isn’t correlated with either…</a:t>
            </a:r>
          </a:p>
          <a:p>
            <a:pPr eaLnBrk="1" hangingPunct="1"/>
            <a:endParaRPr lang="en-US" sz="2000" dirty="0" smtClean="0"/>
          </a:p>
          <a:p>
            <a:pPr lvl="3" eaLnBrk="1" hangingPunct="1">
              <a:buFontTx/>
              <a:buNone/>
            </a:pPr>
            <a:r>
              <a:rPr lang="en-US" sz="1400" dirty="0" smtClean="0"/>
              <a:t>	</a:t>
            </a:r>
          </a:p>
          <a:p>
            <a:pPr lvl="3" eaLnBrk="1" hangingPunct="1">
              <a:buFontTx/>
              <a:buNone/>
            </a:pPr>
            <a:r>
              <a:rPr lang="en-US" sz="1400" dirty="0" smtClean="0"/>
              <a:t>		</a:t>
            </a:r>
            <a:endParaRPr lang="en-US" sz="2800" u="sng" dirty="0" smtClean="0"/>
          </a:p>
          <a:p>
            <a:pPr lvl="3" eaLnBrk="1" hangingPunct="1">
              <a:buFontTx/>
              <a:buNone/>
            </a:pPr>
            <a:endParaRPr lang="en-US" sz="2800" dirty="0" smtClean="0"/>
          </a:p>
          <a:p>
            <a:pPr eaLnBrk="1" hangingPunct="1">
              <a:buFont typeface="Wingdings" pitchFamily="1" charset="2"/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</TotalTime>
  <Words>830</Words>
  <Application>Microsoft Office PowerPoint</Application>
  <PresentationFormat>On-screen Show (4:3)</PresentationFormat>
  <Paragraphs>143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Reliability &amp; Validity </vt:lpstr>
      <vt:lpstr>Reliability</vt:lpstr>
      <vt:lpstr>        Types of Reliability </vt:lpstr>
      <vt:lpstr>Types of Reliability</vt:lpstr>
      <vt:lpstr>PowerPoint Presentation</vt:lpstr>
      <vt:lpstr> Types of Validity</vt:lpstr>
      <vt:lpstr>Construct Validity</vt:lpstr>
      <vt:lpstr>Criterion Validity</vt:lpstr>
      <vt:lpstr>Discriminant Validity</vt:lpstr>
      <vt:lpstr>Content Validity</vt:lpstr>
      <vt:lpstr>Classic Representation of Reliability and Validity</vt:lpstr>
      <vt:lpstr>Culture and Validity</vt:lpstr>
      <vt:lpstr>Challenges to Validity (in Research)</vt:lpstr>
    </vt:vector>
  </TitlesOfParts>
  <Company>Psychology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Reliability &amp; Validity</dc:title>
  <dc:creator>DeLeeuw.Jamie</dc:creator>
  <cp:lastModifiedBy>Jamie DeLeeuw</cp:lastModifiedBy>
  <cp:revision>62</cp:revision>
  <dcterms:created xsi:type="dcterms:W3CDTF">2009-11-09T01:04:28Z</dcterms:created>
  <dcterms:modified xsi:type="dcterms:W3CDTF">2013-05-07T15:43:19Z</dcterms:modified>
</cp:coreProperties>
</file>